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12192000"/>
  <p:embeddedFontLst>
    <p:embeddedFont>
      <p:font typeface="Arial Black"/>
      <p:regular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ArialBlack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record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Q: who Gen AI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whatever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Download</a:t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" name="Google Shape;2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" name="Google Shape;3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e4ed440a5f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e4ed440a5f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3e4ed440a5f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16" name="Google Shape;1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/>
          <p:nvPr/>
        </p:nvSpPr>
        <p:spPr>
          <a:xfrm>
            <a:off x="640075" y="2560325"/>
            <a:ext cx="11431200" cy="146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7200"/>
              <a:buFont typeface="Arial Black"/>
              <a:buNone/>
            </a:pPr>
            <a:r>
              <a:rPr b="1" lang="en-US" sz="6400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Gen</a:t>
            </a:r>
            <a:r>
              <a:rPr b="1" i="0" lang="en-US" sz="6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AI for </a:t>
            </a:r>
            <a:r>
              <a:rPr b="1" i="0" lang="en-US" sz="6400" u="none" cap="none" strike="noStrike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Data Analytics</a:t>
            </a:r>
            <a:endParaRPr b="0" i="0" sz="6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3"/>
          <p:cNvSpPr/>
          <p:nvPr/>
        </p:nvSpPr>
        <p:spPr>
          <a:xfrm>
            <a:off x="640080" y="4023360"/>
            <a:ext cx="10972800" cy="73152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How to use it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ow 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ot to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640080" y="4937760"/>
            <a:ext cx="548640" cy="73152"/>
          </a:xfrm>
          <a:prstGeom prst="rect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4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What happened?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No business context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Ambiguous columns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4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Confidently wrong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41" name="Google Shape;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5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How to </a:t>
            </a:r>
            <a:r>
              <a:rPr b="1" i="0" lang="en-US" sz="4800" u="none" cap="none" strike="noStrike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fix</a:t>
            </a: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 it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5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5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Feed context, dictionary, and a specific question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5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Ask Claude to show its work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5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Iterate — don't accept the first answer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57" name="Google Shape;5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6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When to use </a:t>
            </a:r>
            <a:r>
              <a:rPr b="1" lang="en-US" sz="4800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GenAI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6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6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6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Yes: exploration, one-off analysis (e.g. A/B test)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6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6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6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No: 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core org metrics, recurrent analysis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6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6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Core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 metrics and recurrent analysis need a warehouse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dashboards, live 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code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73" name="Google Shape;7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7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What to </a:t>
            </a:r>
            <a:r>
              <a:rPr b="1" i="0" lang="en-US" sz="4800" u="none" cap="none" strike="noStrike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feed</a:t>
            </a: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b="1" lang="en-US" sz="4800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GenAI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7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7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7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Program context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7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7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7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Data dictionary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7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7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7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 specific, well-defined question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89" name="Google Shape;8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8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Claude.ai or </a:t>
            </a:r>
            <a:r>
              <a:rPr b="1" lang="en-US" sz="4800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b="1" i="0" lang="en-US" sz="4800" u="none" cap="none" strike="noStrike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ode</a:t>
            </a: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?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8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8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8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Claude.ai: explore, brainstorm, frame the question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8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8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8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Code: deep analysis, packaged and reproducible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8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8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AI builds the context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 code carries it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105" name="Google Shape;10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9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Projects and </a:t>
            </a:r>
            <a:r>
              <a:rPr b="1" i="0" lang="en-US" sz="4800" u="none" cap="none" strike="noStrike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Skills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9"/>
          <p:cNvSpPr/>
          <p:nvPr/>
        </p:nvSpPr>
        <p:spPr>
          <a:xfrm>
            <a:off x="822960" y="301752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9"/>
          <p:cNvSpPr/>
          <p:nvPr/>
        </p:nvSpPr>
        <p:spPr>
          <a:xfrm>
            <a:off x="822960" y="301752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1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9"/>
          <p:cNvSpPr/>
          <p:nvPr/>
        </p:nvSpPr>
        <p:spPr>
          <a:xfrm>
            <a:off x="1828800" y="301752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Project: shared context, lives across chats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9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9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9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Skill: a packaged procedure (e.g. Org-style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d analytics slides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9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9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9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See it in action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/home/claude/af_logo.png" id="121" name="Google Shape;12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35640" y="274320"/>
            <a:ext cx="105156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0"/>
          <p:cNvSpPr/>
          <p:nvPr/>
        </p:nvSpPr>
        <p:spPr>
          <a:xfrm>
            <a:off x="640080" y="914400"/>
            <a:ext cx="100584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i="0" lang="en-US" sz="48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How to </a:t>
            </a:r>
            <a:r>
              <a:rPr b="1" lang="en-US" sz="4800">
                <a:solidFill>
                  <a:srgbClr val="003466"/>
                </a:solidFill>
                <a:latin typeface="Arial Black"/>
                <a:ea typeface="Arial Black"/>
                <a:cs typeface="Arial Black"/>
                <a:sym typeface="Arial Black"/>
              </a:rPr>
              <a:t>make it collaborative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3" name="Google Shape;123;p10"/>
          <p:cNvGrpSpPr/>
          <p:nvPr/>
        </p:nvGrpSpPr>
        <p:grpSpPr>
          <a:xfrm>
            <a:off x="822960" y="3017520"/>
            <a:ext cx="10607040" cy="685800"/>
            <a:chOff x="822960" y="3017520"/>
            <a:chExt cx="10607040" cy="685800"/>
          </a:xfrm>
        </p:grpSpPr>
        <p:sp>
          <p:nvSpPr>
            <p:cNvPr id="124" name="Google Shape;124;p10"/>
            <p:cNvSpPr/>
            <p:nvPr/>
          </p:nvSpPr>
          <p:spPr>
            <a:xfrm>
              <a:off x="822960" y="3017520"/>
              <a:ext cx="685800" cy="685800"/>
            </a:xfrm>
            <a:prstGeom prst="ellipse">
              <a:avLst/>
            </a:prstGeom>
            <a:solidFill>
              <a:srgbClr val="F1B507"/>
            </a:solidFill>
            <a:ln cap="flat" cmpd="sng" w="12700">
              <a:solidFill>
                <a:srgbClr val="F1B50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822960" y="3017520"/>
              <a:ext cx="685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212121"/>
                </a:buClr>
                <a:buSzPts val="2400"/>
                <a:buFont typeface="Arial Black"/>
                <a:buNone/>
              </a:pPr>
              <a:r>
                <a:rPr b="1" i="0" lang="en-US" sz="2400" u="none" cap="none" strike="noStrike">
                  <a:solidFill>
                    <a:srgbClr val="21212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1828800" y="3017520"/>
              <a:ext cx="96012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212121"/>
                </a:buClr>
                <a:buSzPts val="2800"/>
                <a:buFont typeface="Calibri"/>
                <a:buNone/>
              </a:pPr>
              <a:r>
                <a:rPr b="0" i="0" lang="en-US" sz="2800" u="none" cap="none" strike="noStrike">
                  <a:solidFill>
                    <a:srgbClr val="212121"/>
                  </a:solidFill>
                  <a:latin typeface="Calibri"/>
                  <a:ea typeface="Calibri"/>
                  <a:cs typeface="Calibri"/>
                  <a:sym typeface="Calibri"/>
                </a:rPr>
                <a:t>Same Drive folder — one source file for everyone</a:t>
              </a:r>
              <a:endPara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10"/>
          <p:cNvSpPr/>
          <p:nvPr/>
        </p:nvSpPr>
        <p:spPr>
          <a:xfrm>
            <a:off x="822960" y="411480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10"/>
          <p:cNvSpPr/>
          <p:nvPr/>
        </p:nvSpPr>
        <p:spPr>
          <a:xfrm>
            <a:off x="822960" y="411480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2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0"/>
          <p:cNvSpPr/>
          <p:nvPr/>
        </p:nvSpPr>
        <p:spPr>
          <a:xfrm>
            <a:off x="1828800" y="411480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Same dictionary doc — one source of truth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0"/>
          <p:cNvSpPr/>
          <p:nvPr/>
        </p:nvSpPr>
        <p:spPr>
          <a:xfrm>
            <a:off x="822960" y="5212080"/>
            <a:ext cx="685800" cy="685800"/>
          </a:xfrm>
          <a:prstGeom prst="ellipse">
            <a:avLst/>
          </a:prstGeom>
          <a:solidFill>
            <a:srgbClr val="F1B507"/>
          </a:solidFill>
          <a:ln cap="flat" cmpd="sng" w="12700">
            <a:solidFill>
              <a:srgbClr val="F1B50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0"/>
          <p:cNvSpPr/>
          <p:nvPr/>
        </p:nvSpPr>
        <p:spPr>
          <a:xfrm>
            <a:off x="822960" y="5212080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400"/>
              <a:buFont typeface="Arial Black"/>
              <a:buNone/>
            </a:pPr>
            <a:r>
              <a:rPr b="1" i="0" lang="en-US" sz="2400" u="none" cap="none" strike="noStrike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3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0"/>
          <p:cNvSpPr/>
          <p:nvPr/>
        </p:nvSpPr>
        <p:spPr>
          <a:xfrm>
            <a:off x="1828800" y="5212080"/>
            <a:ext cx="960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b="0" i="0" lang="en-US" sz="2800" u="none" cap="none" strike="noStrike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e </a:t>
            </a:r>
            <a:r>
              <a:rPr lang="en-US" sz="2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prompt repository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"/>
          <p:cNvSpPr/>
          <p:nvPr/>
        </p:nvSpPr>
        <p:spPr>
          <a:xfrm>
            <a:off x="640080" y="3078200"/>
            <a:ext cx="10058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4800"/>
              <a:buFont typeface="Arial Black"/>
              <a:buNone/>
            </a:pPr>
            <a:r>
              <a:rPr b="1" lang="en-US" sz="4800">
                <a:solidFill>
                  <a:srgbClr val="212121"/>
                </a:solidFill>
                <a:latin typeface="Arial Black"/>
                <a:ea typeface="Arial Black"/>
                <a:cs typeface="Arial Black"/>
                <a:sym typeface="Arial Black"/>
              </a:rPr>
              <a:t>Q&amp;A</a:t>
            </a:r>
            <a:endParaRPr b="0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